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7" r:id="rId3"/>
    <p:sldId id="270" r:id="rId4"/>
    <p:sldId id="268" r:id="rId5"/>
    <p:sldId id="269" r:id="rId6"/>
    <p:sldId id="257" r:id="rId7"/>
    <p:sldId id="258" r:id="rId8"/>
    <p:sldId id="259" r:id="rId9"/>
    <p:sldId id="260" r:id="rId10"/>
    <p:sldId id="261" r:id="rId11"/>
    <p:sldId id="262" r:id="rId12"/>
    <p:sldId id="264" r:id="rId13"/>
    <p:sldId id="263" r:id="rId14"/>
    <p:sldId id="266" r:id="rId15"/>
    <p:sldId id="265"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6C81D3-0454-46C5-A2DB-7B97C2C23FCB}" type="datetimeFigureOut">
              <a:rPr lang="fa-IR" smtClean="0"/>
              <a:pPr/>
              <a:t>21/01/1438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749608B-76A9-4698-8655-E05B61D1563E}"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D6C81D3-0454-46C5-A2DB-7B97C2C23FCB}" type="datetimeFigureOut">
              <a:rPr lang="fa-IR" smtClean="0"/>
              <a:pPr/>
              <a:t>21/01/1438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49608B-76A9-4698-8655-E05B61D1563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fa.wikipedia.org/w/index.php?title=%D9%BE%D8%A7%DB%8C%D8%AA%DB%8C%D8%A7%D8%B3&amp;action=edit&amp;redlink=1" TargetMode="External"/><Relationship Id="rId13" Type="http://schemas.openxmlformats.org/officeDocument/2006/relationships/hyperlink" Target="https://fa.wikipedia.org/wiki/%D9%84%D8%A7%DB%8C%D8%B3%DB%8C%D9%88%D9%85" TargetMode="External"/><Relationship Id="rId3" Type="http://schemas.openxmlformats.org/officeDocument/2006/relationships/hyperlink" Target="https://fa.wikipedia.org/wiki/%D8%A2%DA%A9%D8%A7%D8%AF%D9%85%DB%8C" TargetMode="External"/><Relationship Id="rId7" Type="http://schemas.openxmlformats.org/officeDocument/2006/relationships/hyperlink" Target="https://fa.wikipedia.org/wiki/%D8%A2%D8%B3%DB%8C%D8%A7%DB%8C_%DA%A9%D9%88%DA%86%DA%A9" TargetMode="External"/><Relationship Id="rId12" Type="http://schemas.openxmlformats.org/officeDocument/2006/relationships/hyperlink" Target="https://fa.wikipedia.org/w/index.php?title=%D9%82.%D9%85._%DB%B3%DB%B3%DB%B5&amp;action=edit&amp;redlink=1" TargetMode="External"/><Relationship Id="rId2" Type="http://schemas.openxmlformats.org/officeDocument/2006/relationships/hyperlink" Target="https://fa.wikipedia.org/wiki/%D8%A7%D8%B3%D8%AA%D8%A7%DA%AF%DB%8C%D8%B1%D8%A7_(%D8%B4%D9%87%D8%B1_%D8%A8%D8%A7%D8%B3%D8%AA%D8%A7%D9%86%DB%8C)" TargetMode="External"/><Relationship Id="rId16" Type="http://schemas.openxmlformats.org/officeDocument/2006/relationships/hyperlink" Target="https://fa.wikipedia.org/w/index.php?title=%D9%82.%D9%85._%DB%B3%DB%B2%DB%B2&amp;action=edit&amp;redlink=1" TargetMode="External"/><Relationship Id="rId1" Type="http://schemas.openxmlformats.org/officeDocument/2006/relationships/slideLayout" Target="../slideLayouts/slideLayout2.xml"/><Relationship Id="rId6" Type="http://schemas.openxmlformats.org/officeDocument/2006/relationships/hyperlink" Target="https://fa.wikipedia.org/wiki/%D8%A7%D8%B3%D9%88%D8%B3" TargetMode="External"/><Relationship Id="rId11" Type="http://schemas.openxmlformats.org/officeDocument/2006/relationships/hyperlink" Target="https://fa.wikipedia.org/wiki/%D8%A7%D8%B3%DA%A9%D9%86%D8%AF%D8%B1_%D9%85%D9%82%D8%AF%D9%88%D9%86%DB%8C" TargetMode="External"/><Relationship Id="rId5" Type="http://schemas.openxmlformats.org/officeDocument/2006/relationships/hyperlink" Target="https://fa.wikipedia.org/w/index.php?title=%D9%82.%D9%85._%DB%B3%DB%B4%DB%B7&amp;action=edit&amp;redlink=1" TargetMode="External"/><Relationship Id="rId15" Type="http://schemas.openxmlformats.org/officeDocument/2006/relationships/hyperlink" Target="https://fa.wikipedia.org/wiki/%D8%AE%D8%A7%D9%84%DA%A9%DB%8C%D8%B3" TargetMode="External"/><Relationship Id="rId10" Type="http://schemas.openxmlformats.org/officeDocument/2006/relationships/hyperlink" Target="https://fa.wikipedia.org/wiki/%D9%81%DB%8C%D9%84%DB%8C%D9%BE_%D9%85%D9%82%D8%AF%D9%88%D9%86%DB%8C" TargetMode="External"/><Relationship Id="rId4" Type="http://schemas.openxmlformats.org/officeDocument/2006/relationships/hyperlink" Target="https://fa.wikipedia.org/wiki/%D8%A2%D8%AA%D9%86" TargetMode="External"/><Relationship Id="rId9" Type="http://schemas.openxmlformats.org/officeDocument/2006/relationships/hyperlink" Target="https://fa.wikipedia.org/w/index.php?title=%D9%82.%D9%85._%DB%B3%DB%B4%DB%B3&amp;action=edit&amp;redlink=1" TargetMode="External"/><Relationship Id="rId14" Type="http://schemas.openxmlformats.org/officeDocument/2006/relationships/hyperlink" Target="https://fa.wikipedia.org/w/index.php?title=%D9%82.%D9%85._%DB%B3%DB%B2%DB%B3&amp;action=edit&amp;redlink=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0"/>
            <a:ext cx="7772400" cy="1000132"/>
          </a:xfrm>
        </p:spPr>
        <p:txBody>
          <a:bodyPr/>
          <a:lstStyle/>
          <a:p>
            <a:r>
              <a:rPr lang="fa-IR" dirty="0" smtClean="0"/>
              <a:t>فصل 3: رئالیسم و آموزش و پرورش</a:t>
            </a:r>
            <a:endParaRPr lang="fa-IR" dirty="0"/>
          </a:p>
        </p:txBody>
      </p:sp>
      <p:sp>
        <p:nvSpPr>
          <p:cNvPr id="3" name="Subtitle 2"/>
          <p:cNvSpPr>
            <a:spLocks noGrp="1"/>
          </p:cNvSpPr>
          <p:nvPr>
            <p:ph type="subTitle" idx="1"/>
          </p:nvPr>
        </p:nvSpPr>
        <p:spPr>
          <a:xfrm>
            <a:off x="285720" y="1214422"/>
            <a:ext cx="8572560" cy="5429288"/>
          </a:xfrm>
        </p:spPr>
        <p:txBody>
          <a:bodyPr>
            <a:normAutofit fontScale="92500" lnSpcReduction="20000"/>
          </a:bodyPr>
          <a:lstStyle/>
          <a:p>
            <a:pPr algn="r"/>
            <a:r>
              <a:rPr lang="fa-IR" dirty="0" smtClean="0">
                <a:solidFill>
                  <a:schemeClr val="tx1"/>
                </a:solidFill>
              </a:rPr>
              <a:t>از نظر رئالیست ها اشیا و پدیده های جهان خارج از ذهن وجود حقیقی دارند، چه کسی آنها را ادراک کند چه نکند.</a:t>
            </a:r>
          </a:p>
          <a:p>
            <a:pPr algn="r"/>
            <a:r>
              <a:rPr lang="fa-IR" dirty="0" smtClean="0">
                <a:solidFill>
                  <a:schemeClr val="tx1"/>
                </a:solidFill>
              </a:rPr>
              <a:t>آموزه های عمده رئالیسم عبارتند از:</a:t>
            </a:r>
          </a:p>
          <a:p>
            <a:pPr algn="r"/>
            <a:r>
              <a:rPr lang="fa-IR" dirty="0" smtClean="0">
                <a:solidFill>
                  <a:schemeClr val="tx1"/>
                </a:solidFill>
              </a:rPr>
              <a:t>1- جهان متشکل از وجود های حقیقی مانند اشخاص و اشیا است.</a:t>
            </a:r>
          </a:p>
          <a:p>
            <a:pPr algn="r"/>
            <a:r>
              <a:rPr lang="fa-IR" dirty="0" smtClean="0">
                <a:solidFill>
                  <a:schemeClr val="tx1"/>
                </a:solidFill>
              </a:rPr>
              <a:t>2- حقایق عینی جهان قطع نظر از کاربرد آنها بدست ما وجود دارند</a:t>
            </a:r>
          </a:p>
          <a:p>
            <a:pPr algn="r"/>
            <a:r>
              <a:rPr lang="fa-IR" dirty="0" smtClean="0">
                <a:solidFill>
                  <a:schemeClr val="tx1"/>
                </a:solidFill>
              </a:rPr>
              <a:t>3-شناخت اعیان جهان به کمک عقل امکان پذیر است.</a:t>
            </a:r>
          </a:p>
          <a:p>
            <a:pPr algn="r"/>
            <a:r>
              <a:rPr lang="fa-IR" dirty="0" smtClean="0">
                <a:solidFill>
                  <a:schemeClr val="tx1"/>
                </a:solidFill>
              </a:rPr>
              <a:t>4-شناخت جهان خارج و قوانین حاکم بر آنها مطمئن ترین راهنمای زندگی و سیر و سلوک آدمی است</a:t>
            </a:r>
            <a:r>
              <a:rPr lang="fa-IR" dirty="0" smtClean="0">
                <a:solidFill>
                  <a:schemeClr val="tx1"/>
                </a:solidFill>
              </a:rPr>
              <a:t>.</a:t>
            </a:r>
          </a:p>
          <a:p>
            <a:pPr algn="just"/>
            <a:r>
              <a:rPr lang="fa-IR" dirty="0" smtClean="0">
                <a:solidFill>
                  <a:schemeClr val="tx1"/>
                </a:solidFill>
              </a:rPr>
              <a:t>برنامه درسی موضوع محور که از مجموعه های متمایز دانش مانند تاریخ، زبان، ریاضی، علوم تجربی و ... تشکیل میشود مثالهایی از آموزش و پرورش رئالیستی است.این موضوعات درسی حاصل تحقییقات سازمان یافته و و نظامدار بشر در باره </a:t>
            </a:r>
            <a:r>
              <a:rPr lang="fa-IR" dirty="0" smtClean="0">
                <a:solidFill>
                  <a:srgbClr val="FF0000"/>
                </a:solidFill>
              </a:rPr>
              <a:t>واقعیت های جهان بیرونی</a:t>
            </a:r>
            <a:r>
              <a:rPr lang="fa-IR" dirty="0" smtClean="0">
                <a:solidFill>
                  <a:schemeClr val="tx1"/>
                </a:solidFill>
              </a:rPr>
              <a:t> است.</a:t>
            </a:r>
            <a:endParaRPr lang="fa-I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p:txBody>
          <a:bodyPr>
            <a:normAutofit fontScale="85000" lnSpcReduction="10000"/>
          </a:bodyPr>
          <a:lstStyle/>
          <a:p>
            <a:r>
              <a:rPr lang="fa-IR" dirty="0" smtClean="0"/>
              <a:t>هدف غایی آموزش و پرورش کمک به انسانها در نیل به خوشبختی از طریق پرورش استعدادهای آنهاست جهت </a:t>
            </a:r>
            <a:r>
              <a:rPr lang="fa-IR" dirty="0" smtClean="0"/>
              <a:t>دست یابی به </a:t>
            </a:r>
            <a:r>
              <a:rPr lang="fa-IR" dirty="0" smtClean="0"/>
              <a:t>حداکثر </a:t>
            </a:r>
            <a:r>
              <a:rPr lang="fa-IR" dirty="0" smtClean="0"/>
              <a:t>کمال:</a:t>
            </a:r>
            <a:endParaRPr lang="fa-IR" dirty="0" smtClean="0"/>
          </a:p>
          <a:p>
            <a:r>
              <a:rPr lang="fa-IR" dirty="0" smtClean="0"/>
              <a:t>1-پرورش قوه عقل از طریق مطالعه رشته های علمی</a:t>
            </a:r>
          </a:p>
          <a:p>
            <a:r>
              <a:rPr lang="fa-IR" dirty="0" smtClean="0"/>
              <a:t>2- ترغیب انسان به خود </a:t>
            </a:r>
            <a:r>
              <a:rPr lang="fa-IR" dirty="0" err="1" smtClean="0"/>
              <a:t>شناسی</a:t>
            </a:r>
            <a:r>
              <a:rPr lang="fa-IR" dirty="0" smtClean="0"/>
              <a:t> از طریق انتخاب به شیوه ای عقلانی، شکوفا ساختن خویشتن از راه فعلیت بخشیدن استعدادها</a:t>
            </a:r>
          </a:p>
          <a:p>
            <a:r>
              <a:rPr lang="fa-IR" dirty="0" smtClean="0">
                <a:solidFill>
                  <a:srgbClr val="FF0000"/>
                </a:solidFill>
              </a:rPr>
              <a:t>مفهوم مدرسه از نظر رئالیست ها</a:t>
            </a:r>
            <a:r>
              <a:rPr lang="fa-IR" dirty="0" smtClean="0"/>
              <a:t>: همانند سایر نهادهای های اجتماعی که دارای نقش خاص خود می باشند رسالت اولیه مدرسه توسعه بعد عقلانی انسان است. مدرسه موسسه ای است که به کمک معلمان ورزیده نقش مهمی در انتقال دانش دارد.</a:t>
            </a:r>
          </a:p>
          <a:p>
            <a:r>
              <a:rPr lang="fa-IR" dirty="0" smtClean="0"/>
              <a:t>از نظر رئالیست ها مدرسه نباید از نقش اصلی خود انحراف یابد و نقش سایر نهادهای اجتماعی را بر عهده گیرد ( نظریه پس ماند).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a:xfrm>
            <a:off x="214282" y="1214422"/>
            <a:ext cx="8786874" cy="5429288"/>
          </a:xfrm>
        </p:spPr>
        <p:txBody>
          <a:bodyPr>
            <a:normAutofit fontScale="92500" lnSpcReduction="10000"/>
          </a:bodyPr>
          <a:lstStyle/>
          <a:p>
            <a:r>
              <a:rPr lang="fa-IR" dirty="0" smtClean="0">
                <a:solidFill>
                  <a:srgbClr val="FF0000"/>
                </a:solidFill>
              </a:rPr>
              <a:t>برنامه درسی رئالیستی: </a:t>
            </a:r>
            <a:r>
              <a:rPr lang="fa-IR" dirty="0" smtClean="0"/>
              <a:t>برنامه درسی رئالیستی مبتنی بر هستی </a:t>
            </a:r>
            <a:r>
              <a:rPr lang="fa-IR" dirty="0" smtClean="0"/>
              <a:t>شناسی، </a:t>
            </a:r>
            <a:r>
              <a:rPr lang="fa-IR" dirty="0" smtClean="0"/>
              <a:t>معرفت </a:t>
            </a:r>
            <a:r>
              <a:rPr lang="fa-IR" dirty="0" smtClean="0"/>
              <a:t>شناسی، </a:t>
            </a:r>
            <a:r>
              <a:rPr lang="fa-IR" dirty="0" smtClean="0"/>
              <a:t>و ارزش شناسی </a:t>
            </a:r>
            <a:r>
              <a:rPr lang="fa-IR" dirty="0" smtClean="0"/>
              <a:t>ایدئالیسمی </a:t>
            </a:r>
            <a:r>
              <a:rPr lang="fa-IR" dirty="0" smtClean="0"/>
              <a:t>است. موضوعات درسی گوناگون از قبیل تاریخ، جغرافی، زبان، ریاضی، زیست و ... مفاهیم مختلفی از </a:t>
            </a:r>
            <a:r>
              <a:rPr lang="fa-IR" dirty="0" smtClean="0"/>
              <a:t>واقعیت های </a:t>
            </a:r>
            <a:r>
              <a:rPr lang="fa-IR" dirty="0" smtClean="0"/>
              <a:t>عینی و جهان خارج را به دانش آموزان عرضه می کند. </a:t>
            </a:r>
            <a:endParaRPr lang="fa-IR" dirty="0" smtClean="0"/>
          </a:p>
          <a:p>
            <a:r>
              <a:rPr lang="fa-IR" dirty="0" smtClean="0"/>
              <a:t>دانشمندان متخصص در تعریف حیطه های برنامه درسی نقش مهمی دارند. در هر رشته علمی دانشمندان آن رشته بخش های معینی از واقعیت را بررسی و به دقت مشاهده می کنند. آنها با روشهای دقیق تحقیق به مطالعه پرداخته و دانش علمی مورد نیاز برنامه های درسی را فراهم می کنند و به همین دلیل است که از دیدگاه رئالیستها دانشمندان رشته های مختلف در برنامه درسی دارای نقش اساسی و مهم هستند. </a:t>
            </a:r>
            <a:endParaRPr lang="fa-I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a:xfrm>
            <a:off x="214282" y="1428736"/>
            <a:ext cx="8715436" cy="4929222"/>
          </a:xfrm>
        </p:spPr>
        <p:txBody>
          <a:bodyPr>
            <a:normAutofit fontScale="92500" lnSpcReduction="20000"/>
          </a:bodyPr>
          <a:lstStyle/>
          <a:p>
            <a:r>
              <a:rPr lang="fa-IR" dirty="0" smtClean="0"/>
              <a:t>اساس </a:t>
            </a:r>
            <a:r>
              <a:rPr lang="fa-IR" dirty="0" smtClean="0"/>
              <a:t>روش تحقیق از دیدگاه رئالیستها بر این فرض استوار است که محققان گزیده ای از واقعیت را دقیقا مورد مطالعه قرار دهند و احکام کلی مربوط به واقعیت ها را بطور دقیق استنباط کنند و قوانین حاکم بر طبیعت و جهان بیرون را استخراج کنند. </a:t>
            </a:r>
          </a:p>
          <a:p>
            <a:r>
              <a:rPr lang="fa-IR" dirty="0" smtClean="0"/>
              <a:t>کارآمد ترین و موثر ترین شیوه های کسب اطلاع در باره واقعیت، مطالعه آن در چهارچوب موضوعاتی است که به صورت منطقی سازمان یافته باشد. یعنی برنامه درسی مبتنی بر موضوع یا موضوع محور که دارای دو جزء است: 1- حوزه ای از معرفت یا دانش علمی که استخوان بندی رشته تخصصی را تشکیل می دهد مثلا دانش تخصصی زیست </a:t>
            </a:r>
            <a:r>
              <a:rPr lang="fa-IR" dirty="0" err="1" smtClean="0"/>
              <a:t>شناسی</a:t>
            </a:r>
            <a:r>
              <a:rPr lang="fa-IR" dirty="0" smtClean="0"/>
              <a:t>، جامعه </a:t>
            </a:r>
            <a:r>
              <a:rPr lang="fa-IR" dirty="0" err="1" smtClean="0"/>
              <a:t>شناسی</a:t>
            </a:r>
            <a:r>
              <a:rPr lang="fa-IR" dirty="0" smtClean="0"/>
              <a:t> و... 2-آموزش و تدریس موضوعات درسی بر مبنای </a:t>
            </a:r>
            <a:r>
              <a:rPr lang="fa-IR" dirty="0" smtClean="0"/>
              <a:t>آمادگی های </a:t>
            </a:r>
            <a:r>
              <a:rPr lang="fa-IR" dirty="0" smtClean="0"/>
              <a:t>دانش آموزان و یاد گیریهای قبلی آنان.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p:txBody>
          <a:bodyPr>
            <a:normAutofit/>
          </a:bodyPr>
          <a:lstStyle/>
          <a:p>
            <a:r>
              <a:rPr lang="fa-IR" dirty="0" smtClean="0"/>
              <a:t>برنامه درسی </a:t>
            </a:r>
            <a:r>
              <a:rPr lang="fa-IR" dirty="0" err="1" smtClean="0"/>
              <a:t>رئالیستی</a:t>
            </a:r>
            <a:r>
              <a:rPr lang="fa-IR" dirty="0" smtClean="0"/>
              <a:t> در سطح ابتدایی شامل آموزش مهارتهای خواندن، نوشتن و حساب کردن است. آموزشهای پیش دبستانی و دبستانی باید در دانش آموزان نگرش ها و تمایلاتی را تقویت کند که نتیجه آن ارزش قائل شدن برای یادگیری به عنوان یک آرمان مثبت باشد</a:t>
            </a:r>
            <a:r>
              <a:rPr lang="fa-IR" dirty="0" smtClean="0"/>
              <a:t>.</a:t>
            </a:r>
            <a:endParaRPr lang="fa-I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p:txBody>
          <a:bodyPr>
            <a:normAutofit fontScale="92500" lnSpcReduction="20000"/>
          </a:bodyPr>
          <a:lstStyle/>
          <a:p>
            <a:r>
              <a:rPr lang="fa-IR" dirty="0" smtClean="0">
                <a:solidFill>
                  <a:srgbClr val="FF0000"/>
                </a:solidFill>
              </a:rPr>
              <a:t>روشهای </a:t>
            </a:r>
            <a:r>
              <a:rPr lang="fa-IR" dirty="0" smtClean="0">
                <a:solidFill>
                  <a:srgbClr val="FF0000"/>
                </a:solidFill>
              </a:rPr>
              <a:t>تدریس:</a:t>
            </a:r>
            <a:r>
              <a:rPr lang="fa-IR" dirty="0">
                <a:solidFill>
                  <a:srgbClr val="FF0000"/>
                </a:solidFill>
              </a:rPr>
              <a:t> </a:t>
            </a:r>
            <a:r>
              <a:rPr lang="fa-IR" dirty="0" smtClean="0"/>
              <a:t>سه عنصر مهم در تدریس عبارتند از معلم-مهارت یا موضوع تدریس- دانش آموز.</a:t>
            </a:r>
          </a:p>
          <a:p>
            <a:r>
              <a:rPr lang="fa-IR" dirty="0" smtClean="0"/>
              <a:t>تدریس مستلزم آنست که معلم مهارت یا موضوعی را به دانش آموز بیاموزد. معلم در این دیدگاه در زمینه تدریس خود فرد صاحب نظری است. (معلم باید از مهارت لازم برخوردار باشد و در زمینه موضوع تدریس خود صاحب نظر باشد). معلم  رئالیست باید با شیوه های مختلف تدریس آشنا باشد و روشی را که با سابقه دانش آموزان تناسب دارد بکار بندد. یکی از روشهای آرمانی تدریس آنست که موقعیت یادگیری به گونه ای سازمان داده شود که دانش آموز یا دانشجو همانند یک دانشمند به تحقیق بپردازد یا فعالیت او را تکرار کند.</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000108"/>
          </a:xfrm>
        </p:spPr>
        <p:txBody>
          <a:bodyPr/>
          <a:lstStyle/>
          <a:p>
            <a:r>
              <a:rPr lang="fa-IR" dirty="0" smtClean="0"/>
              <a:t>اهداف آموزش و پرورش </a:t>
            </a:r>
            <a:r>
              <a:rPr lang="fa-IR" dirty="0" err="1" smtClean="0"/>
              <a:t>رئالیستی</a:t>
            </a:r>
            <a:endParaRPr lang="fa-IR" dirty="0"/>
          </a:p>
        </p:txBody>
      </p:sp>
      <p:sp>
        <p:nvSpPr>
          <p:cNvPr id="3" name="Content Placeholder 2"/>
          <p:cNvSpPr>
            <a:spLocks noGrp="1"/>
          </p:cNvSpPr>
          <p:nvPr>
            <p:ph idx="1"/>
          </p:nvPr>
        </p:nvSpPr>
        <p:spPr>
          <a:xfrm>
            <a:off x="214282" y="928670"/>
            <a:ext cx="8715436" cy="5786478"/>
          </a:xfrm>
        </p:spPr>
        <p:txBody>
          <a:bodyPr>
            <a:normAutofit fontScale="92500" lnSpcReduction="20000"/>
          </a:bodyPr>
          <a:lstStyle/>
          <a:p>
            <a:r>
              <a:rPr lang="fa-IR" dirty="0" smtClean="0"/>
              <a:t>عنصر دوم مهارت یا موضوع تدریس است. حوزه ای از دانش که باید به دانش آموز تعلیم داده شود از قبیل تاریخ و یا مهارت خواندن. موضوع و مهارت مورد تدریس باید بر مبنای نیازها و علائق دانش آموزان باشد و یا به گونه ای تدریس شوند که در دانش آموزان ایجاد انگیزه شود.</a:t>
            </a:r>
          </a:p>
          <a:p>
            <a:r>
              <a:rPr lang="fa-IR" dirty="0" smtClean="0"/>
              <a:t>عنصر سوم در تدریس، دانش آموز است. از دانش آموزان انتظار می رود که برای یادگیری آماده و مشتاق باشند تا در این زمینه تلاش کنند. </a:t>
            </a:r>
          </a:p>
          <a:p>
            <a:r>
              <a:rPr lang="fa-IR" dirty="0" smtClean="0">
                <a:solidFill>
                  <a:srgbClr val="FF0000"/>
                </a:solidFill>
              </a:rPr>
              <a:t>رابطه معلم و شاگرد</a:t>
            </a:r>
            <a:r>
              <a:rPr lang="fa-IR" dirty="0" smtClean="0"/>
              <a:t>: معلمان رئالیست یاد گیرنده یا دانش آموز را به عنوان فردی می دانند که ذاتاً از حقوق انسانی خود فرمانی، خود شکوفایی، و خود سامانی برخوردار است. دانش آموزان حق دارند از آموزشهای معلمانی برخوردار باشند که متخصص و در رشته خود، حرفه ای باشند. در هر حال مسئولیت اولیه دانش آموز یادگیری است.</a:t>
            </a:r>
          </a:p>
          <a:p>
            <a:endParaRPr lang="fa-IR"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ارسطو بنیانگذار رئالیسم</a:t>
            </a:r>
            <a:endParaRPr lang="en-US" dirty="0"/>
          </a:p>
        </p:txBody>
      </p:sp>
      <p:sp>
        <p:nvSpPr>
          <p:cNvPr id="3" name="Content Placeholder 2"/>
          <p:cNvSpPr>
            <a:spLocks noGrp="1"/>
          </p:cNvSpPr>
          <p:nvPr>
            <p:ph idx="1"/>
          </p:nvPr>
        </p:nvSpPr>
        <p:spPr/>
        <p:txBody>
          <a:bodyPr>
            <a:normAutofit/>
          </a:bodyPr>
          <a:lstStyle/>
          <a:p>
            <a:pPr algn="just"/>
            <a:r>
              <a:rPr lang="fa-IR" dirty="0" smtClean="0"/>
              <a:t>رئالیست های کلاسیک سرچشمه اندیشه های خود را افکار فلسفی فلاسفه یونان از جمله ارسطو می دانند. رئالیستهای علمی، علوم طبیعی و روش علمی را مبنای درک واقعیت تلقی می کنند. واقع گرایان خداباور از جمله تومیستها (طرفداران اندیشه های توماس آکوئیناس قدیس) به خدا بعنوان خالق جهان طبیعت اعتقاد دارند. خاستگاه مشترک اقسام رئالیسم آثار ارسطوست.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fa-IR" dirty="0" smtClean="0"/>
              <a:t>ارسطو بنیانگذار رئالیسم</a:t>
            </a:r>
            <a:endParaRPr lang="en-US" dirty="0"/>
          </a:p>
        </p:txBody>
      </p:sp>
      <p:sp>
        <p:nvSpPr>
          <p:cNvPr id="3" name="Content Placeholder 2"/>
          <p:cNvSpPr>
            <a:spLocks noGrp="1"/>
          </p:cNvSpPr>
          <p:nvPr>
            <p:ph idx="1"/>
          </p:nvPr>
        </p:nvSpPr>
        <p:spPr>
          <a:xfrm>
            <a:off x="457200" y="1142984"/>
            <a:ext cx="8472518" cy="5572164"/>
          </a:xfrm>
        </p:spPr>
        <p:txBody>
          <a:bodyPr>
            <a:normAutofit fontScale="92500" lnSpcReduction="20000"/>
          </a:bodyPr>
          <a:lstStyle/>
          <a:p>
            <a:r>
              <a:rPr lang="fa-IR" dirty="0" smtClean="0"/>
              <a:t>ارسطو در سال ۳۸۴ ق.م. در خانواده‌ای ثروت‌مند از اهالی </a:t>
            </a:r>
            <a:r>
              <a:rPr lang="fa-IR" dirty="0" smtClean="0">
                <a:hlinkClick r:id="rId2" tooltip="استاگیرا (شهر باستانی)"/>
              </a:rPr>
              <a:t>استاگیرا</a:t>
            </a:r>
            <a:r>
              <a:rPr lang="fa-IR" dirty="0" smtClean="0"/>
              <a:t> (استاگیروس)، شهری در شمال یونان، به دنیا آمد. در ۱۷ سالگی به </a:t>
            </a:r>
            <a:r>
              <a:rPr lang="fa-IR" dirty="0" smtClean="0">
                <a:hlinkClick r:id="rId3" tooltip="آکادمی"/>
              </a:rPr>
              <a:t>آکادمی</a:t>
            </a:r>
            <a:r>
              <a:rPr lang="fa-IR" dirty="0" smtClean="0"/>
              <a:t> (فرهنگستان) افلاطون در </a:t>
            </a:r>
            <a:r>
              <a:rPr lang="fa-IR" dirty="0" smtClean="0">
                <a:hlinkClick r:id="rId4" tooltip="آتن"/>
              </a:rPr>
              <a:t>آتن</a:t>
            </a:r>
            <a:r>
              <a:rPr lang="fa-IR" dirty="0" smtClean="0"/>
              <a:t> فرستاده شد و ۲۰ سال در آن‌جا درس خواند و تدریس کرد.</a:t>
            </a:r>
          </a:p>
          <a:p>
            <a:r>
              <a:rPr lang="fa-IR" dirty="0" smtClean="0"/>
              <a:t>پس از مرگ افلاطون در سال </a:t>
            </a:r>
            <a:r>
              <a:rPr lang="fa-IR" dirty="0" smtClean="0">
                <a:hlinkClick r:id="rId5" tooltip="ق.م. ۳۴۷ (صفحه وجود ندارد)"/>
              </a:rPr>
              <a:t>۳۴۷</a:t>
            </a:r>
            <a:r>
              <a:rPr lang="fa-IR" dirty="0" smtClean="0"/>
              <a:t>، ارسطو ناکام از به اختیار گرفتن مدیریت فرهنگستان، به </a:t>
            </a:r>
            <a:r>
              <a:rPr lang="fa-IR" dirty="0" smtClean="0">
                <a:hlinkClick r:id="rId6" tooltip="اسوس"/>
              </a:rPr>
              <a:t>اسوس</a:t>
            </a:r>
            <a:r>
              <a:rPr lang="fa-IR" dirty="0" smtClean="0"/>
              <a:t> در </a:t>
            </a:r>
            <a:r>
              <a:rPr lang="fa-IR" dirty="0" smtClean="0">
                <a:hlinkClick r:id="rId7" tooltip="آسیای کوچک"/>
              </a:rPr>
              <a:t>آسیای کوچک</a:t>
            </a:r>
            <a:r>
              <a:rPr lang="fa-IR" dirty="0" smtClean="0"/>
              <a:t> رفت و با </a:t>
            </a:r>
            <a:r>
              <a:rPr lang="fa-IR" dirty="0" smtClean="0">
                <a:hlinkClick r:id="rId8" tooltip="پایتیاس (صفحه وجود ندارد)"/>
              </a:rPr>
              <a:t>پایتیاس</a:t>
            </a:r>
            <a:r>
              <a:rPr lang="fa-IR" dirty="0" smtClean="0"/>
              <a:t> خواهرزادهٔ فرمانروای وقت ازدواج کرد. در </a:t>
            </a:r>
            <a:r>
              <a:rPr lang="fa-IR" dirty="0" smtClean="0">
                <a:hlinkClick r:id="rId9" tooltip="ق.م. ۳۴۳ (صفحه وجود ندارد)"/>
              </a:rPr>
              <a:t>۳۴۳</a:t>
            </a:r>
            <a:r>
              <a:rPr lang="fa-IR" dirty="0" smtClean="0"/>
              <a:t> به دعوت </a:t>
            </a:r>
            <a:r>
              <a:rPr lang="fa-IR" dirty="0" smtClean="0">
                <a:hlinkClick r:id="rId10" tooltip="فیلیپ مقدونی"/>
              </a:rPr>
              <a:t>فیلیپ مقدونی</a:t>
            </a:r>
            <a:r>
              <a:rPr lang="fa-IR" dirty="0" smtClean="0"/>
              <a:t> آموزش </a:t>
            </a:r>
            <a:r>
              <a:rPr lang="fa-IR" dirty="0" smtClean="0">
                <a:hlinkClick r:id="rId11" tooltip="اسکندر مقدونی"/>
              </a:rPr>
              <a:t>اسکندر مقدونی</a:t>
            </a:r>
            <a:r>
              <a:rPr lang="fa-IR" dirty="0" smtClean="0"/>
              <a:t> را بر عهده گرفت. پس از بازگشتش به آتن در </a:t>
            </a:r>
            <a:r>
              <a:rPr lang="fa-IR" dirty="0" smtClean="0">
                <a:hlinkClick r:id="rId12" tooltip="ق.م. ۳۳۵ (صفحه وجود ندارد)"/>
              </a:rPr>
              <a:t>۳۳۵</a:t>
            </a:r>
            <a:r>
              <a:rPr lang="fa-IR" dirty="0" smtClean="0"/>
              <a:t>، آموزشگاه خود را به نام </a:t>
            </a:r>
            <a:r>
              <a:rPr lang="fa-IR" dirty="0" smtClean="0">
                <a:hlinkClick r:id="rId13" tooltip="لایسیوم"/>
              </a:rPr>
              <a:t>لایسیوم</a:t>
            </a:r>
            <a:r>
              <a:rPr lang="fa-IR" dirty="0" smtClean="0"/>
              <a:t> تأسیس کرد.</a:t>
            </a:r>
          </a:p>
          <a:p>
            <a:r>
              <a:rPr lang="fa-IR" dirty="0" smtClean="0"/>
              <a:t>در </a:t>
            </a:r>
            <a:r>
              <a:rPr lang="fa-IR" dirty="0" smtClean="0">
                <a:hlinkClick r:id="rId14" tooltip="ق.م. ۳۲۳ (صفحه وجود ندارد)"/>
              </a:rPr>
              <a:t>۳۲۳</a:t>
            </a:r>
            <a:r>
              <a:rPr lang="fa-IR" dirty="0" smtClean="0"/>
              <a:t> و پس از مرگ اسکندر، که آتن را ملحق شاهنشاهی خود کرده بود، آتش احساسات ضدمقدونی اوج گرفت و دامن‌گیر ارسطو شد. او به ناچار به </a:t>
            </a:r>
            <a:r>
              <a:rPr lang="fa-IR" dirty="0" smtClean="0">
                <a:hlinkClick r:id="rId15" tooltip="خالکیس"/>
              </a:rPr>
              <a:t>خالکیس</a:t>
            </a:r>
            <a:r>
              <a:rPr lang="fa-IR" dirty="0" smtClean="0"/>
              <a:t> پناه برد و سال بعد (</a:t>
            </a:r>
            <a:r>
              <a:rPr lang="fa-IR" dirty="0" smtClean="0">
                <a:hlinkClick r:id="rId16" tooltip="ق.م. ۳۲۲ (صفحه وجود ندارد)"/>
              </a:rPr>
              <a:t>۳۲۲</a:t>
            </a:r>
            <a:r>
              <a:rPr lang="fa-IR" dirty="0" smtClean="0"/>
              <a:t>) در ۶۲ سالگی </a:t>
            </a:r>
            <a:r>
              <a:rPr lang="fa-IR" smtClean="0"/>
              <a:t>درگذشت</a:t>
            </a:r>
            <a:r>
              <a:rPr lang="fa-IR" smtClean="0"/>
              <a:t>.( منبع دانشنامه اینترنتی ویکی پدیا).</a:t>
            </a:r>
            <a:endParaRPr lang="fa-I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fa-IR" dirty="0" smtClean="0"/>
              <a:t>ارسطو بنیانگذار رئالیسم</a:t>
            </a:r>
            <a:endParaRPr lang="en-US" dirty="0"/>
          </a:p>
        </p:txBody>
      </p:sp>
      <p:sp>
        <p:nvSpPr>
          <p:cNvPr id="3" name="Content Placeholder 2"/>
          <p:cNvSpPr>
            <a:spLocks noGrp="1"/>
          </p:cNvSpPr>
          <p:nvPr>
            <p:ph idx="1"/>
          </p:nvPr>
        </p:nvSpPr>
        <p:spPr>
          <a:xfrm>
            <a:off x="285720" y="1214422"/>
            <a:ext cx="8401080" cy="5500726"/>
          </a:xfrm>
        </p:spPr>
        <p:txBody>
          <a:bodyPr>
            <a:normAutofit/>
          </a:bodyPr>
          <a:lstStyle/>
          <a:p>
            <a:pPr algn="just"/>
            <a:r>
              <a:rPr lang="fa-IR" dirty="0" smtClean="0"/>
              <a:t>از نظر وی هستی دارای سطوح مختلفی است: در پایین ترین سطح قلمرو هستی اشیاء بی جان یا جمادات مانند سنگها قرار دارند، در مرحله بالاتر گیاهان و رستنی ها هستند، در قلمرو سوم حیوانات  هستند و سیر ارتقاء در جهت بالا بسوی انسان امتداد می یابد که بدلیل برخورداری از عقل در راس این سلسله مراتب قرار میگیرد. </a:t>
            </a:r>
          </a:p>
          <a:p>
            <a:pPr algn="just"/>
            <a:r>
              <a:rPr lang="fa-IR" dirty="0" smtClean="0"/>
              <a:t>در زمینه اخلاق، ارسطو </a:t>
            </a:r>
            <a:r>
              <a:rPr lang="fa-IR" dirty="0" smtClean="0">
                <a:solidFill>
                  <a:srgbClr val="FF0000"/>
                </a:solidFill>
              </a:rPr>
              <a:t>میانه روی</a:t>
            </a:r>
            <a:r>
              <a:rPr lang="fa-IR" dirty="0" smtClean="0"/>
              <a:t>، هماهنگی، و توازن را که هسته اصلی ارزش شناسی رئالیستی را تشکیل می دهد مورد تاکید قرار داد.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fa-IR" dirty="0" smtClean="0"/>
              <a:t>ارسطو بنیانگذار رئالیسم</a:t>
            </a:r>
            <a:endParaRPr lang="en-US" dirty="0"/>
          </a:p>
        </p:txBody>
      </p:sp>
      <p:sp>
        <p:nvSpPr>
          <p:cNvPr id="3" name="Content Placeholder 2"/>
          <p:cNvSpPr>
            <a:spLocks noGrp="1"/>
          </p:cNvSpPr>
          <p:nvPr>
            <p:ph idx="1"/>
          </p:nvPr>
        </p:nvSpPr>
        <p:spPr>
          <a:xfrm>
            <a:off x="285720" y="1214422"/>
            <a:ext cx="8401080" cy="5500726"/>
          </a:xfrm>
        </p:spPr>
        <p:txBody>
          <a:bodyPr>
            <a:normAutofit/>
          </a:bodyPr>
          <a:lstStyle/>
          <a:p>
            <a:pPr algn="just"/>
            <a:r>
              <a:rPr lang="fa-IR" dirty="0" smtClean="0"/>
              <a:t>ارسطو در طبیعت انسانی، به ثنویت یا دو بعدی بودن انسان یعنی نفس یا ذهن غیر مادی و جسم مادی معتقد است. انسان همانند حیوانات پست تر دارای غرایز و نیازهای جسمانیست و برخلاف حیوانات دارای ذهن یا عقل است که به او قدرت اندیشیدن می بخشد. فرد تربیت یافته حقیقی کسیست که در هدایت رفتار اخلاقی و سیاسی خویش عقل را بکار گیرد.</a:t>
            </a:r>
          </a:p>
          <a:p>
            <a:pPr algn="just"/>
            <a:r>
              <a:rPr lang="fa-IR" dirty="0" smtClean="0"/>
              <a:t>نظریه اخلاقی ارسطو بر تصور او از عقلانیت انسان مبتنی است. هدف زندگانی انسان نیل </a:t>
            </a:r>
            <a:r>
              <a:rPr lang="fa-IR" dirty="0" smtClean="0">
                <a:solidFill>
                  <a:srgbClr val="FF0000"/>
                </a:solidFill>
              </a:rPr>
              <a:t>به خوشبختی </a:t>
            </a:r>
            <a:r>
              <a:rPr lang="fa-IR" dirty="0" smtClean="0"/>
              <a:t>است و معنای خوشبختی </a:t>
            </a:r>
            <a:r>
              <a:rPr lang="fa-IR" dirty="0" smtClean="0">
                <a:solidFill>
                  <a:srgbClr val="FF0000"/>
                </a:solidFill>
              </a:rPr>
              <a:t>فعلیت یافتن </a:t>
            </a:r>
            <a:r>
              <a:rPr lang="fa-IR" dirty="0" smtClean="0"/>
              <a:t>همه استعدادهای فرد است.</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رئالیسم به عنوان فلسفه ای نظام دار</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solidFill>
                  <a:srgbClr val="FF0000"/>
                </a:solidFill>
              </a:rPr>
              <a:t>الف- مابعد </a:t>
            </a:r>
            <a:r>
              <a:rPr lang="fa-IR" dirty="0" err="1" smtClean="0">
                <a:solidFill>
                  <a:srgbClr val="FF0000"/>
                </a:solidFill>
              </a:rPr>
              <a:t>الطبیعه</a:t>
            </a:r>
            <a:r>
              <a:rPr lang="fa-IR" dirty="0" smtClean="0">
                <a:solidFill>
                  <a:srgbClr val="FF0000"/>
                </a:solidFill>
              </a:rPr>
              <a:t> رئالیسم (ماهیت جهان، </a:t>
            </a:r>
            <a:r>
              <a:rPr lang="fa-IR" dirty="0" err="1" smtClean="0">
                <a:solidFill>
                  <a:srgbClr val="FF0000"/>
                </a:solidFill>
              </a:rPr>
              <a:t>جهان</a:t>
            </a:r>
            <a:r>
              <a:rPr lang="fa-IR" dirty="0" smtClean="0">
                <a:solidFill>
                  <a:srgbClr val="FF0000"/>
                </a:solidFill>
              </a:rPr>
              <a:t> </a:t>
            </a:r>
            <a:r>
              <a:rPr lang="fa-IR" dirty="0" err="1" smtClean="0">
                <a:solidFill>
                  <a:srgbClr val="FF0000"/>
                </a:solidFill>
              </a:rPr>
              <a:t>شناسی</a:t>
            </a:r>
            <a:r>
              <a:rPr lang="fa-IR" dirty="0" smtClean="0">
                <a:solidFill>
                  <a:srgbClr val="FF0000"/>
                </a:solidFill>
              </a:rPr>
              <a:t>). </a:t>
            </a:r>
            <a:r>
              <a:rPr lang="fa-IR" dirty="0" smtClean="0"/>
              <a:t>حقیقت جهان هستی واقعیت عینی است که در خارج از ذهن ما قرار دارد و مستقل از ذهن است. امور مادی در زمان و مکان وجود دارند و ما از طریق ادراک حسی و انتزاع عقلی نسبت به آنها شناخت و علم پیدا می کنیم. اشیا خارج از ذهن دارای دو بعد ماده و صورت هستند و هر دو برای شی ضروری هستند. ماده جوهر اصلی است و صورت شکل آن جوهر است. جوهر و ماده میز چوب یا فلز و یا پلاستیک و... است و شکل آن که آنرا به شکل میز در آورده است و نه چیز دیگر صورت آنست.</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رئالیسم به عنوان فلسفه ای نظام دار</a:t>
            </a:r>
            <a:endParaRPr lang="fa-IR" dirty="0"/>
          </a:p>
        </p:txBody>
      </p:sp>
      <p:sp>
        <p:nvSpPr>
          <p:cNvPr id="3" name="Content Placeholder 2"/>
          <p:cNvSpPr>
            <a:spLocks noGrp="1"/>
          </p:cNvSpPr>
          <p:nvPr>
            <p:ph idx="1"/>
          </p:nvPr>
        </p:nvSpPr>
        <p:spPr/>
        <p:txBody>
          <a:bodyPr>
            <a:normAutofit fontScale="85000" lnSpcReduction="10000"/>
          </a:bodyPr>
          <a:lstStyle/>
          <a:p>
            <a:pPr>
              <a:buNone/>
            </a:pPr>
            <a:r>
              <a:rPr lang="fa-IR" dirty="0" smtClean="0">
                <a:solidFill>
                  <a:srgbClr val="FF0000"/>
                </a:solidFill>
              </a:rPr>
              <a:t>ب- معرفت </a:t>
            </a:r>
            <a:r>
              <a:rPr lang="fa-IR" dirty="0" err="1" smtClean="0">
                <a:solidFill>
                  <a:srgbClr val="FF0000"/>
                </a:solidFill>
              </a:rPr>
              <a:t>شناسی</a:t>
            </a:r>
            <a:r>
              <a:rPr lang="fa-IR" dirty="0" smtClean="0">
                <a:solidFill>
                  <a:srgbClr val="FF0000"/>
                </a:solidFill>
              </a:rPr>
              <a:t> رئالیسم (شناخت </a:t>
            </a:r>
            <a:r>
              <a:rPr lang="fa-IR" dirty="0" err="1" smtClean="0">
                <a:solidFill>
                  <a:srgbClr val="FF0000"/>
                </a:solidFill>
              </a:rPr>
              <a:t>شناسی</a:t>
            </a:r>
            <a:r>
              <a:rPr lang="fa-IR" dirty="0" smtClean="0">
                <a:solidFill>
                  <a:srgbClr val="FF0000"/>
                </a:solidFill>
              </a:rPr>
              <a:t>)</a:t>
            </a:r>
          </a:p>
          <a:p>
            <a:pPr>
              <a:buNone/>
            </a:pPr>
            <a:r>
              <a:rPr lang="fa-IR" dirty="0" smtClean="0"/>
              <a:t>شناسایی عبارت از داشتن علم به چیزی است. شناخت مستلزم تعامل و همکاری ذهن و جهان خارج از ذهن است. به این صورت که ابتدا تجربه حسی و بدنبال آن ادراک حسی رخ می دهد، سپس انتزاع عقلی صورت گرفته و به شناخت می رسیم . مثلا شیئی را می بینیم ( احساس) و بلافاصله با توجه به تجربه قبلی متوجه می شویم که به عنوان مثال یک صندلی است (ادراک حسی) سپس آن را در گروه اشیا و وسایل قابل استفاده در محیطهایی مثل کلاس درس و ... قرار می دهیم (انتزاع عقلی). از این طریق اشیای و پدیده های خارجی را با توجه به خصوصیات مشترک آنها دسته بندی کرده و برای هر دسته یک اسم می گذاریم و به این ترتیب مفهوم ساخته میشود.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رئالیسم به عنوان فلسفه ای نظام دار</a:t>
            </a:r>
            <a:endParaRPr lang="fa-IR" dirty="0"/>
          </a:p>
        </p:txBody>
      </p:sp>
      <p:sp>
        <p:nvSpPr>
          <p:cNvPr id="3" name="Content Placeholder 2"/>
          <p:cNvSpPr>
            <a:spLocks noGrp="1"/>
          </p:cNvSpPr>
          <p:nvPr>
            <p:ph idx="1"/>
          </p:nvPr>
        </p:nvSpPr>
        <p:spPr/>
        <p:txBody>
          <a:bodyPr>
            <a:normAutofit/>
          </a:bodyPr>
          <a:lstStyle/>
          <a:p>
            <a:pPr>
              <a:buNone/>
            </a:pPr>
            <a:r>
              <a:rPr lang="fa-IR" dirty="0" smtClean="0"/>
              <a:t>ج- </a:t>
            </a:r>
            <a:r>
              <a:rPr lang="fa-IR" dirty="0" smtClean="0">
                <a:solidFill>
                  <a:srgbClr val="FF0000"/>
                </a:solidFill>
              </a:rPr>
              <a:t>ارزش </a:t>
            </a:r>
            <a:r>
              <a:rPr lang="fa-IR" dirty="0" err="1" smtClean="0">
                <a:solidFill>
                  <a:srgbClr val="FF0000"/>
                </a:solidFill>
              </a:rPr>
              <a:t>شناسی</a:t>
            </a:r>
            <a:r>
              <a:rPr lang="fa-IR" dirty="0" smtClean="0">
                <a:solidFill>
                  <a:srgbClr val="FF0000"/>
                </a:solidFill>
              </a:rPr>
              <a:t> رئالیسم (ارزشهایی از قبیل خوب و بد و ..)</a:t>
            </a:r>
          </a:p>
          <a:p>
            <a:pPr>
              <a:buNone/>
            </a:pPr>
            <a:r>
              <a:rPr lang="fa-IR" dirty="0" smtClean="0"/>
              <a:t>از نظر رئالیست ها ماهیت ارزشی را می توان از طریق شناخت حدس زد. ارزش </a:t>
            </a:r>
            <a:r>
              <a:rPr lang="fa-IR" dirty="0" err="1" smtClean="0"/>
              <a:t>شناسی</a:t>
            </a:r>
            <a:r>
              <a:rPr lang="fa-IR" dirty="0" smtClean="0"/>
              <a:t> رئالیسم بر معرفت </a:t>
            </a:r>
            <a:r>
              <a:rPr lang="fa-IR" dirty="0" err="1" smtClean="0"/>
              <a:t>شناسی</a:t>
            </a:r>
            <a:r>
              <a:rPr lang="fa-IR" dirty="0" smtClean="0"/>
              <a:t> آن استوار است. وقتی یک </a:t>
            </a:r>
            <a:r>
              <a:rPr lang="fa-IR" dirty="0" err="1" smtClean="0"/>
              <a:t>شئ</a:t>
            </a:r>
            <a:r>
              <a:rPr lang="fa-IR" dirty="0" smtClean="0"/>
              <a:t> یا روابط بین اشیا شناسایی شد می توان در مورد آن قضاوت ارزشی کرد و در این ارزش </a:t>
            </a:r>
            <a:r>
              <a:rPr lang="fa-IR" dirty="0" err="1" smtClean="0"/>
              <a:t>شناسی</a:t>
            </a:r>
            <a:r>
              <a:rPr lang="fa-IR" dirty="0" smtClean="0"/>
              <a:t> عقل جایگاه </a:t>
            </a:r>
            <a:r>
              <a:rPr lang="fa-IR" dirty="0" err="1" smtClean="0"/>
              <a:t>والایی</a:t>
            </a:r>
            <a:r>
              <a:rPr lang="fa-IR" dirty="0" smtClean="0"/>
              <a:t> دارد.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رئالیسم به عنوان فلسفه ای نظام دار</a:t>
            </a:r>
            <a:endParaRPr lang="fa-IR" dirty="0"/>
          </a:p>
        </p:txBody>
      </p:sp>
      <p:sp>
        <p:nvSpPr>
          <p:cNvPr id="3" name="Content Placeholder 2"/>
          <p:cNvSpPr>
            <a:spLocks noGrp="1"/>
          </p:cNvSpPr>
          <p:nvPr>
            <p:ph idx="1"/>
          </p:nvPr>
        </p:nvSpPr>
        <p:spPr/>
        <p:txBody>
          <a:bodyPr>
            <a:normAutofit fontScale="85000" lnSpcReduction="20000"/>
          </a:bodyPr>
          <a:lstStyle/>
          <a:p>
            <a:pPr>
              <a:buNone/>
            </a:pPr>
            <a:r>
              <a:rPr lang="fa-IR" dirty="0" smtClean="0"/>
              <a:t>برای قضاوت در مورد ارزشمند بودن افعال و اعمال، رئالیست ها معتقدند باید معیارهای عینی و دقیق را بکار گرفت نه احساسات درونی را ( نظریه های عاطفی در ارزش </a:t>
            </a:r>
            <a:r>
              <a:rPr lang="fa-IR" dirty="0" err="1" smtClean="0"/>
              <a:t>شناسی</a:t>
            </a:r>
            <a:r>
              <a:rPr lang="fa-IR" dirty="0" smtClean="0"/>
              <a:t> به احساسات درونی تکیه می کنند که رئالیست ها با آن مخالفند). رئالیست ها خرد ورزی </a:t>
            </a:r>
            <a:r>
              <a:rPr lang="fa-IR" dirty="0" smtClean="0"/>
              <a:t>ب</a:t>
            </a:r>
            <a:r>
              <a:rPr lang="fa-IR" dirty="0" smtClean="0"/>
              <a:t>ه </a:t>
            </a:r>
            <a:r>
              <a:rPr lang="fa-IR" dirty="0" smtClean="0"/>
              <a:t>عنوان </a:t>
            </a:r>
            <a:r>
              <a:rPr lang="fa-IR" dirty="0" smtClean="0"/>
              <a:t>خصیصه ممتاز </a:t>
            </a:r>
            <a:r>
              <a:rPr lang="fa-IR" dirty="0" smtClean="0"/>
              <a:t>انسان را </a:t>
            </a:r>
            <a:r>
              <a:rPr lang="fa-IR" dirty="0" smtClean="0"/>
              <a:t>ارج نهاده و او را تشویق می کنند تا ارزش ها را بر مبنای واقعیت سازمان دهند. دانش آموزان باید یاد بگیرند از راه حصول معرفت نسبت به واقعیت مادی، طبیعی، اجتماعی و انسانی به انتخاب های واقع گرایانه و پایداری دست یابند. هری برودی </a:t>
            </a:r>
            <a:r>
              <a:rPr lang="fa-IR" dirty="0" smtClean="0"/>
              <a:t>به عنوان </a:t>
            </a:r>
            <a:r>
              <a:rPr lang="fa-IR" dirty="0" smtClean="0"/>
              <a:t>یک رئالیست معاصر </a:t>
            </a:r>
            <a:r>
              <a:rPr lang="fa-IR" dirty="0" smtClean="0"/>
              <a:t>معتقد </a:t>
            </a:r>
            <a:r>
              <a:rPr lang="fa-IR" dirty="0" smtClean="0"/>
              <a:t>است هدف غایی آموزش و پرورش زندگانی نیکو </a:t>
            </a:r>
            <a:r>
              <a:rPr lang="fa-IR" dirty="0" smtClean="0"/>
              <a:t>است که شامل </a:t>
            </a:r>
            <a:r>
              <a:rPr lang="fa-IR" u="sng" dirty="0" smtClean="0"/>
              <a:t>فعلیت بخشیدن استعدادهای بالقوه انسانی در </a:t>
            </a:r>
            <a:r>
              <a:rPr lang="fa-IR" u="sng" dirty="0" smtClean="0"/>
              <a:t>بالاترین سطوح </a:t>
            </a:r>
            <a:r>
              <a:rPr lang="fa-IR" dirty="0" smtClean="0"/>
              <a:t>آن بر اساس خود فرمانی ( خود مدیریتی)، خود شکوفایی، و خود سامانی ( خود تنظیمی) است. تصمیمات اخلاقی ما باید بر پایه عقل اتخاذ شود. </a:t>
            </a:r>
          </a:p>
          <a:p>
            <a:endParaRPr lang="fa-I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1820</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فصل 3: رئالیسم و آموزش و پرورش</vt:lpstr>
      <vt:lpstr>ارسطو بنیانگذار رئالیسم</vt:lpstr>
      <vt:lpstr>ارسطو بنیانگذار رئالیسم</vt:lpstr>
      <vt:lpstr>ارسطو بنیانگذار رئالیسم</vt:lpstr>
      <vt:lpstr>ارسطو بنیانگذار رئالیسم</vt:lpstr>
      <vt:lpstr>رئالیسم به عنوان فلسفه ای نظام دار</vt:lpstr>
      <vt:lpstr>رئالیسم به عنوان فلسفه ای نظام دار</vt:lpstr>
      <vt:lpstr>رئالیسم به عنوان فلسفه ای نظام دار</vt:lpstr>
      <vt:lpstr>رئالیسم به عنوان فلسفه ای نظام دار</vt:lpstr>
      <vt:lpstr>اهداف آموزش و پرورش رئالیستی</vt:lpstr>
      <vt:lpstr>اهداف آموزش و پرورش رئالیستی</vt:lpstr>
      <vt:lpstr>اهداف آموزش و پرورش رئالیستی</vt:lpstr>
      <vt:lpstr>اهداف آموزش و پرورش رئالیستی</vt:lpstr>
      <vt:lpstr>اهداف آموزش و پرورش رئالیستی</vt:lpstr>
      <vt:lpstr>اهداف آموزش و پرورش رئالیستی</vt:lpstr>
    </vt:vector>
  </TitlesOfParts>
  <Company>rah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3: رئالیسم و آموزش و پرورش</dc:title>
  <dc:creator>jahan</dc:creator>
  <cp:lastModifiedBy>ppp</cp:lastModifiedBy>
  <cp:revision>39</cp:revision>
  <dcterms:created xsi:type="dcterms:W3CDTF">2015-11-08T06:07:53Z</dcterms:created>
  <dcterms:modified xsi:type="dcterms:W3CDTF">2016-10-23T08:09:21Z</dcterms:modified>
</cp:coreProperties>
</file>